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7" r:id="rId2"/>
    <p:sldId id="336" r:id="rId3"/>
    <p:sldId id="345" r:id="rId4"/>
    <p:sldId id="367" r:id="rId5"/>
    <p:sldId id="346" r:id="rId6"/>
    <p:sldId id="359" r:id="rId7"/>
    <p:sldId id="369" r:id="rId8"/>
    <p:sldId id="370" r:id="rId9"/>
    <p:sldId id="360" r:id="rId10"/>
  </p:sldIdLst>
  <p:sldSz cx="10693400" cy="7561263"/>
  <p:notesSz cx="9926638" cy="6797675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6CF"/>
    <a:srgbClr val="FFFFCC"/>
    <a:srgbClr val="FFFF99"/>
    <a:srgbClr val="4AAADA"/>
    <a:srgbClr val="A50021"/>
    <a:srgbClr val="3DA980"/>
    <a:srgbClr val="54B0D0"/>
    <a:srgbClr val="54A7D0"/>
    <a:srgbClr val="63AED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0791" autoAdjust="0"/>
  </p:normalViewPr>
  <p:slideViewPr>
    <p:cSldViewPr showGuides="1">
      <p:cViewPr varScale="1">
        <p:scale>
          <a:sx n="72" d="100"/>
          <a:sy n="72" d="100"/>
        </p:scale>
        <p:origin x="-1704" y="-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9394351031712736E-2"/>
          <c:w val="0.87266084528160226"/>
          <c:h val="0.9706056993381758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проверок, ед</c:v>
                </c:pt>
              </c:strCache>
            </c:strRef>
          </c:tx>
          <c:spPr>
            <a:ln w="57150" cap="flat" cmpd="sng" algn="ctr">
              <a:solidFill>
                <a:schemeClr val="accent2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57150" cap="flat" cmpd="sng" algn="ctr">
                <a:solidFill>
                  <a:schemeClr val="accent2"/>
                </a:solidFill>
                <a:prstDash val="solid"/>
              </a:ln>
              <a:effectLst/>
            </c:spPr>
          </c:marker>
          <c:dLbls>
            <c:dLbl>
              <c:idx val="0"/>
              <c:layout>
                <c:manualLayout>
                  <c:x val="-1.6033254906449551E-2"/>
                  <c:y val="-3.7260775552236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073638369164734E-3"/>
                  <c:y val="-5.7133189180096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251782139066188E-2"/>
                  <c:y val="-4.2228878959201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на 01.05.2018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257</c:v>
                </c:pt>
                <c:pt idx="1">
                  <c:v>225</c:v>
                </c:pt>
                <c:pt idx="2">
                  <c:v>221</c:v>
                </c:pt>
                <c:pt idx="3">
                  <c:v>149</c:v>
                </c:pt>
                <c:pt idx="4">
                  <c:v>105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71712"/>
        <c:axId val="60727296"/>
      </c:lineChart>
      <c:catAx>
        <c:axId val="33971712"/>
        <c:scaling>
          <c:orientation val="minMax"/>
        </c:scaling>
        <c:delete val="1"/>
        <c:axPos val="b"/>
        <c:majorTickMark val="out"/>
        <c:minorTickMark val="none"/>
        <c:tickLblPos val="nextTo"/>
        <c:crossAx val="60727296"/>
        <c:crosses val="autoZero"/>
        <c:auto val="1"/>
        <c:lblAlgn val="ctr"/>
        <c:lblOffset val="100"/>
        <c:noMultiLvlLbl val="0"/>
      </c:catAx>
      <c:valAx>
        <c:axId val="60727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97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3348601510401284"/>
          <c:w val="1"/>
          <c:h val="0.8665139848959871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эффективность налоговых проверок (доначислено на 1 проверку), тыс. рублей </c:v>
                </c:pt>
              </c:strCache>
            </c:strRef>
          </c:tx>
          <c:spPr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57150" cap="flat" cmpd="sng" algn="ctr">
                <a:solidFill>
                  <a:schemeClr val="accent1">
                    <a:lumMod val="75000"/>
                  </a:schemeClr>
                </a:solidFill>
                <a:prstDash val="solid"/>
              </a:ln>
              <a:effectLst/>
            </c:spPr>
          </c:marker>
          <c:dLbls>
            <c:dLbl>
              <c:idx val="0"/>
              <c:layout>
                <c:manualLayout>
                  <c:x val="-1.781472767383285E-2"/>
                  <c:y val="7.2149647079022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010071344729815E-2"/>
                  <c:y val="7.7888195349568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257507960868762E-3"/>
                  <c:y val="5.077197387042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345840800297547E-3"/>
                  <c:y val="4.0866055533125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16.7</c:v>
                </c:pt>
                <c:pt idx="1">
                  <c:v>17.399999999999999</c:v>
                </c:pt>
                <c:pt idx="2">
                  <c:v>13.7</c:v>
                </c:pt>
                <c:pt idx="3">
                  <c:v>25.8</c:v>
                </c:pt>
                <c:pt idx="4">
                  <c:v>25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12992"/>
        <c:axId val="99423872"/>
      </c:lineChart>
      <c:catAx>
        <c:axId val="33812992"/>
        <c:scaling>
          <c:orientation val="minMax"/>
        </c:scaling>
        <c:delete val="1"/>
        <c:axPos val="b"/>
        <c:majorTickMark val="out"/>
        <c:minorTickMark val="none"/>
        <c:tickLblPos val="nextTo"/>
        <c:crossAx val="99423872"/>
        <c:crosses val="autoZero"/>
        <c:auto val="1"/>
        <c:lblAlgn val="ctr"/>
        <c:lblOffset val="100"/>
        <c:noMultiLvlLbl val="0"/>
      </c:catAx>
      <c:valAx>
        <c:axId val="99423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8129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0.02609</cdr:x>
      <cdr:y>0.70289</cdr:y>
    </cdr:from>
    <cdr:to>
      <cdr:x>0.98287</cdr:x>
      <cdr:y>0.90618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16024" y="4150330"/>
          <a:ext cx="7923029" cy="12003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1040850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0425" algn="l" defTabSz="1040850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40850" algn="l" defTabSz="1040850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61275" algn="l" defTabSz="1040850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81701" algn="l" defTabSz="1040850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02123" algn="l" defTabSz="1040850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22551" algn="l" defTabSz="1040850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42974" algn="l" defTabSz="1040850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63396" algn="l" defTabSz="1040850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800" b="1" dirty="0" smtClean="0">
            <a:solidFill>
              <a:srgbClr val="C00000"/>
            </a:solidFill>
            <a:latin typeface="Arial Narrow" panose="020B0606020202030204" pitchFamily="34" charset="0"/>
          </a:endParaRPr>
        </a:p>
        <a:p xmlns:a="http://schemas.openxmlformats.org/drawingml/2006/main">
          <a:r>
            <a:rPr lang="ru-RU" sz="1800" b="1" dirty="0" smtClean="0">
              <a:solidFill>
                <a:srgbClr val="C00000"/>
              </a:solidFill>
              <a:latin typeface="Arial Narrow" panose="020B0606020202030204" pitchFamily="34" charset="0"/>
            </a:rPr>
            <a:t>Количество выездных налоговых проверок (ед.)</a:t>
          </a:r>
        </a:p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Эффективность налоговых проверок (доначислено на 1 выездную проверку, млн. руб.)</a:t>
          </a:r>
          <a:endParaRPr lang="ru-RU" sz="1800" dirty="0">
            <a:solidFill>
              <a:schemeClr val="tx2">
                <a:lumMod val="75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DF7E1-E2C1-48DE-8A1D-BFEE4974ECD8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F1079-0893-47A0-87DA-22D954FD0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143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7"/>
            <a:ext cx="4301544" cy="339884"/>
          </a:xfrm>
          <a:prstGeom prst="rect">
            <a:avLst/>
          </a:prstGeom>
        </p:spPr>
        <p:txBody>
          <a:bodyPr vert="horz" lIns="91605" tIns="45803" rIns="91605" bIns="458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1" y="7"/>
            <a:ext cx="4301544" cy="339884"/>
          </a:xfrm>
          <a:prstGeom prst="rect">
            <a:avLst/>
          </a:prstGeom>
        </p:spPr>
        <p:txBody>
          <a:bodyPr vert="horz" lIns="91605" tIns="45803" rIns="91605" bIns="45803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60713" y="511175"/>
            <a:ext cx="36052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3" rIns="91605" bIns="458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6" y="3228907"/>
            <a:ext cx="7941310" cy="3058954"/>
          </a:xfrm>
          <a:prstGeom prst="rect">
            <a:avLst/>
          </a:prstGeom>
        </p:spPr>
        <p:txBody>
          <a:bodyPr vert="horz" lIns="91605" tIns="45803" rIns="91605" bIns="4580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619"/>
            <a:ext cx="4301544" cy="339884"/>
          </a:xfrm>
          <a:prstGeom prst="rect">
            <a:avLst/>
          </a:prstGeom>
        </p:spPr>
        <p:txBody>
          <a:bodyPr vert="horz" lIns="91605" tIns="45803" rIns="91605" bIns="458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1" y="6456619"/>
            <a:ext cx="4301544" cy="339884"/>
          </a:xfrm>
          <a:prstGeom prst="rect">
            <a:avLst/>
          </a:prstGeom>
        </p:spPr>
        <p:txBody>
          <a:bodyPr vert="horz" lIns="91605" tIns="45803" rIns="91605" bIns="45803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120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60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3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65"/>
            <a:ext cx="858043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5"/>
            <a:ext cx="858126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25" y="540277"/>
            <a:ext cx="8588251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25" y="1764295"/>
            <a:ext cx="8588251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5"/>
            <a:ext cx="249512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5"/>
            <a:ext cx="3386243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4140671"/>
            <a:ext cx="9089390" cy="2088232"/>
          </a:xfrm>
          <a:noFill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3200" dirty="0"/>
              <a:t>Выявление и пресечение нарушений в налоговой сфере. Взаимодействие УФНС России по Ямало-Ненецкому округу со Следственным управлением Следственного комитета Российской Федерации по Ямало-Ненецкому автономному округу.</a:t>
            </a:r>
            <a:br>
              <a:rPr lang="ru-RU" sz="32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800" dirty="0" smtClean="0">
                <a:latin typeface="Trebuchet MS" pitchFamily="34" charset="0"/>
              </a:rPr>
              <a:t> </a:t>
            </a:r>
            <a:r>
              <a:rPr lang="ru-RU" sz="2400" dirty="0" smtClean="0">
                <a:latin typeface="Trebuchet MS" pitchFamily="34" charset="0"/>
              </a:rPr>
              <a:t>Начальник контрольного отдела УФНС России по Ямало-Ненецкому автономному округу Соснина Марина Васильевна</a:t>
            </a:r>
            <a:endParaRPr lang="ru-RU" sz="2400" dirty="0">
              <a:latin typeface="Trebuchet MS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6960876"/>
            <a:ext cx="7485380" cy="636179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30477" y="2556496"/>
            <a:ext cx="4176464" cy="1008112"/>
          </a:xfrm>
          <a:prstGeom prst="rect">
            <a:avLst/>
          </a:prstGeom>
        </p:spPr>
        <p:txBody>
          <a:bodyPr vert="horz" wrap="square" lIns="104287" tIns="52144" rIns="104287" bIns="52144" rtlCol="0" anchor="ctr">
            <a:noAutofit/>
          </a:bodyPr>
          <a:lstStyle/>
          <a:p>
            <a:pPr algn="ctr" defTabSz="1042872"/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ФЕДЕРАЛЬНАЯ НАЛОГОВАЯ СЛУЖБА</a:t>
            </a:r>
          </a:p>
        </p:txBody>
      </p:sp>
      <p:pic>
        <p:nvPicPr>
          <p:cNvPr id="6" name="Picture 2" descr="Z:\Отделы\07-ОРН\ПУБЛИЧНЫЕ СЛУШАНЬЯ\nalog-banners_gla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512" y="50798"/>
            <a:ext cx="3563888" cy="100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64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6847184" y="1668969"/>
            <a:ext cx="3156668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456636" y="1596962"/>
            <a:ext cx="914400" cy="648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III </a:t>
            </a:r>
            <a:r>
              <a:rPr lang="ru-RU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модель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90516" y="1668970"/>
            <a:ext cx="3156668" cy="5040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338588" y="1596962"/>
            <a:ext cx="914400" cy="648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II </a:t>
            </a:r>
            <a:r>
              <a:rPr lang="ru-RU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модель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3848" y="1668969"/>
            <a:ext cx="3156668" cy="50405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98228" y="1596961"/>
            <a:ext cx="914400" cy="648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 </a:t>
            </a:r>
            <a:r>
              <a:rPr lang="ru-RU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модель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9726612" y="1704975"/>
            <a:ext cx="745232" cy="432048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66180" y="2412479"/>
            <a:ext cx="2808312" cy="136815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/>
              <a:t>Проверки налогоплательщиков </a:t>
            </a:r>
          </a:p>
          <a:p>
            <a:pPr algn="ctr"/>
            <a:r>
              <a:rPr lang="ru-RU" sz="1800" dirty="0" smtClean="0"/>
              <a:t>по принципу «периодичности»</a:t>
            </a:r>
            <a:endParaRPr lang="ru-RU" sz="1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864694" y="2412479"/>
            <a:ext cx="2808312" cy="136815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/>
              <a:t>Риск-ориентированный подход к отбору объектов выездной налоговой проверки</a:t>
            </a:r>
            <a:endParaRPr lang="ru-RU" sz="1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074892" y="2412479"/>
            <a:ext cx="2928960" cy="13681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/>
              <a:t>Сочетание риск-ориентированного подхода и побуждения налогоплательщиков к добровольной уплате</a:t>
            </a:r>
          </a:p>
        </p:txBody>
      </p:sp>
      <p:sp>
        <p:nvSpPr>
          <p:cNvPr id="26" name="Фигура, имеющая форму буквы L 25"/>
          <p:cNvSpPr/>
          <p:nvPr/>
        </p:nvSpPr>
        <p:spPr>
          <a:xfrm>
            <a:off x="3864694" y="3726853"/>
            <a:ext cx="828092" cy="3438401"/>
          </a:xfrm>
          <a:prstGeom prst="corner">
            <a:avLst>
              <a:gd name="adj1" fmla="val 0"/>
              <a:gd name="adj2" fmla="val 632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Фигура, имеющая форму буквы L 26"/>
          <p:cNvSpPr/>
          <p:nvPr/>
        </p:nvSpPr>
        <p:spPr>
          <a:xfrm>
            <a:off x="7074892" y="3726853"/>
            <a:ext cx="828092" cy="3438401"/>
          </a:xfrm>
          <a:prstGeom prst="corner">
            <a:avLst>
              <a:gd name="adj1" fmla="val 0"/>
              <a:gd name="adj2" fmla="val 862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13210" y="4212679"/>
            <a:ext cx="914400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3210" y="5004767"/>
            <a:ext cx="914400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3210" y="5724847"/>
            <a:ext cx="914400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28244" y="4212679"/>
            <a:ext cx="914400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Сокращение</a:t>
            </a:r>
            <a:r>
              <a:rPr kumimoji="0" lang="ru-RU" sz="1600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количества 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выездных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налоговых проверок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28244" y="5004767"/>
            <a:ext cx="914400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Отсутствует излишнее 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д</a:t>
            </a:r>
            <a:r>
              <a:rPr lang="ru-RU" sz="1600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авление н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а</a:t>
            </a:r>
            <a:r>
              <a:rPr kumimoji="0" lang="ru-RU" sz="1600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бизнес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28244" y="5724847"/>
            <a:ext cx="914400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Рост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эффективности 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проверок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8604" y="4068663"/>
            <a:ext cx="914400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Акцент не на проведение ВНП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6900" y="5940871"/>
            <a:ext cx="914400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Партнерские отношения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с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бизнесом.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68604" y="4644727"/>
            <a:ext cx="2786608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Самостоятельное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уточнение налоговых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обязательств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68604" y="5364807"/>
            <a:ext cx="2786608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«Волновой эффект»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п</a:t>
            </a:r>
            <a:r>
              <a:rPr lang="ru-RU" sz="1600" noProof="0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о в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сей</a:t>
            </a:r>
            <a:r>
              <a:rPr kumimoji="0" lang="ru-RU" sz="1600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отрасли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8188" y="705991"/>
            <a:ext cx="9145016" cy="914400"/>
          </a:xfrm>
          <a:prstGeom prst="rect">
            <a:avLst/>
          </a:prstGeom>
        </p:spPr>
        <p:txBody>
          <a:bodyPr vert="horz" wrap="none" lIns="104287" tIns="52144" rIns="104287" bIns="52144" rtlCol="0" anchor="ctr">
            <a:normAutofit/>
          </a:bodyPr>
          <a:lstStyle>
            <a:defPPr>
              <a:defRPr lang="ru-RU"/>
            </a:defPPr>
            <a:lvl1pPr defTabSz="1042872">
              <a:defRPr sz="2000" b="1">
                <a:solidFill>
                  <a:srgbClr val="0070C0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+mn-lt"/>
              </a:rPr>
              <a:t>МОДЕЛИ НАЛОГОВОГО КОНТРОЛЯ</a:t>
            </a:r>
            <a:endParaRPr lang="ru-RU" sz="24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8188" y="6372671"/>
            <a:ext cx="914400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Охват ВНП: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От 11,5% до 1,5%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28244" y="6372919"/>
            <a:ext cx="914400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Охват ВНП: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От 1,5% до 0,4%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68604" y="6516935"/>
            <a:ext cx="914400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Охват ВНП: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rPr>
              <a:t>От 0,4% до 0,3%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2" name="Фигура, имеющая форму буквы L 41"/>
          <p:cNvSpPr/>
          <p:nvPr/>
        </p:nvSpPr>
        <p:spPr>
          <a:xfrm>
            <a:off x="666180" y="3645606"/>
            <a:ext cx="828092" cy="3438401"/>
          </a:xfrm>
          <a:prstGeom prst="corner">
            <a:avLst>
              <a:gd name="adj1" fmla="val 0"/>
              <a:gd name="adj2" fmla="val 632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14252" y="3492599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1990 – 2006)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03166" y="3492599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2006 – 2014)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74892" y="3492599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(2014</a:t>
            </a:r>
            <a:r>
              <a:rPr kumimoji="0" lang="ru-RU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настоящее</a:t>
            </a:r>
            <a:r>
              <a:rPr kumimoji="0" lang="ru-RU" sz="2000" b="1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время</a:t>
            </a:r>
            <a:r>
              <a:rPr kumimoji="0" lang="ru-RU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9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758" y="717386"/>
            <a:ext cx="97755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spcBef>
                <a:spcPct val="0"/>
              </a:spcBef>
            </a:pP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ПОВЫШЕНИЕ </a:t>
            </a:r>
            <a:r>
              <a:rPr lang="ru-RU" sz="2400" b="1" dirty="0">
                <a:solidFill>
                  <a:srgbClr val="4F81BD">
                    <a:lumMod val="75000"/>
                  </a:srgbClr>
                </a:solidFill>
              </a:rPr>
              <a:t>ЭФФЕКТИВНОСТИ ИСПОЛЬЗОВАНИЯ ИНСТРУМЕНТОВ НАЛОГОВОГО </a:t>
            </a: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АДМИНИСТРИРОВАНИЯ</a:t>
            </a:r>
            <a:endParaRPr lang="ru-RU" sz="24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6406" y="1952954"/>
            <a:ext cx="4028286" cy="3766022"/>
          </a:xfrm>
          <a:prstGeom prst="rect">
            <a:avLst/>
          </a:prstGeom>
          <a:ln w="19050">
            <a:noFill/>
            <a:prstDash val="dash"/>
          </a:ln>
        </p:spPr>
        <p:txBody>
          <a:bodyPr vert="horz" wrap="square" lIns="36000" tIns="36000" rIns="36000" bIns="36000" rtlCol="0" anchor="ctr">
            <a:sp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ЗАДАЧИ:</a:t>
            </a:r>
          </a:p>
          <a:p>
            <a:pPr indent="273050" algn="just" defTabSz="1043056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ru-RU" sz="1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Использование критериев оценки налоговых рисков </a:t>
            </a:r>
            <a:r>
              <a:rPr lang="ru-RU" sz="15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для </a:t>
            </a:r>
            <a:r>
              <a:rPr lang="ru-RU" sz="1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эффективного </a:t>
            </a:r>
            <a:r>
              <a:rPr lang="ru-RU" sz="15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выявления </a:t>
            </a:r>
            <a:r>
              <a:rPr lang="ru-RU" sz="1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налогоплательщиков </a:t>
            </a:r>
            <a:r>
              <a:rPr lang="ru-RU" sz="15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и плательщиков страховых взносов  и контролируемых </a:t>
            </a:r>
            <a:r>
              <a:rPr lang="ru-RU" sz="1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сделок, </a:t>
            </a:r>
            <a:r>
              <a:rPr lang="ru-RU" sz="15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попадающих в зону риска нарушения налогового </a:t>
            </a:r>
            <a:r>
              <a:rPr lang="ru-RU" sz="1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законодательства</a:t>
            </a:r>
          </a:p>
          <a:p>
            <a:pPr indent="273050" algn="just" defTabSz="1043056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ru-RU" sz="1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Развитие и совершенствование методов побуждения налогоплательщиков </a:t>
            </a:r>
            <a:r>
              <a:rPr lang="ru-RU" sz="15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и плательщиков страховых взносов </a:t>
            </a:r>
            <a:r>
              <a:rPr lang="ru-RU" sz="1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к добровольному исполнению налоговых обязательств путем совершенствования системы управления налоговыми рисками, разъяснительной работы и электронных сервисов</a:t>
            </a:r>
            <a:r>
              <a:rPr lang="ru-RU" sz="1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  <a:endParaRPr lang="ru-RU" sz="15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41" y="2693254"/>
            <a:ext cx="720300" cy="72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573482" y="1952954"/>
            <a:ext cx="4392487" cy="380480"/>
          </a:xfrm>
          <a:prstGeom prst="rect">
            <a:avLst/>
          </a:prstGeom>
          <a:ln w="19050">
            <a:noFill/>
            <a:prstDash val="dash"/>
          </a:ln>
        </p:spPr>
        <p:txBody>
          <a:bodyPr vert="horz" wrap="square" lIns="36000" tIns="36000" rIns="36000" bIns="36000" rtlCol="0" anchor="ctr">
            <a:spAutoFit/>
          </a:bodyPr>
          <a:lstStyle/>
          <a:p>
            <a:pPr algn="ctr" defTabSz="1043056">
              <a:spcBef>
                <a:spcPct val="0"/>
              </a:spcBef>
              <a:spcAft>
                <a:spcPts val="1800"/>
              </a:spcAft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ОЖИДАЕМЫЙ РЕЗУЛЬТАТ: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61514" y="2333434"/>
            <a:ext cx="4104455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</a:rPr>
              <a:t>Развитие инструментов риск-анализа и дистанционного автоматизированного контроля,  снижение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</a:rPr>
              <a:t>количества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</a:rPr>
              <a:t>выездных налоговых проверок при одновременном повышении их эффективности</a:t>
            </a:r>
            <a:endParaRPr lang="ru-RU" sz="2400" b="1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5EAF0"/>
              </a:clrFrom>
              <a:clrTo>
                <a:srgbClr val="E5EAF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4045" y1="27820" x2="14045" y2="27820"/>
                        <a14:foregroundMark x1="89888" y1="81955" x2="89888" y2="81955"/>
                        <a14:foregroundMark x1="87640" y1="87970" x2="84831" y2="87970"/>
                        <a14:foregroundMark x1="83146" y1="81955" x2="86517" y2="81955"/>
                        <a14:foregroundMark x1="29775" y1="48120" x2="32022" y2="20301"/>
                        <a14:foregroundMark x1="34831" y1="45865" x2="34831" y2="45865"/>
                        <a14:foregroundMark x1="18539" y1="42105" x2="18539" y2="42105"/>
                        <a14:foregroundMark x1="19101" y1="36090" x2="19101" y2="36090"/>
                        <a14:foregroundMark x1="12921" y1="42857" x2="12921" y2="42857"/>
                        <a14:foregroundMark x1="10674" y1="42857" x2="10674" y2="42857"/>
                        <a14:foregroundMark x1="67978" y1="57895" x2="67978" y2="57895"/>
                        <a14:foregroundMark x1="71348" y1="60150" x2="71348" y2="60150"/>
                        <a14:foregroundMark x1="65169" y1="56391" x2="65169" y2="56391"/>
                        <a14:foregroundMark x1="63483" y1="56391" x2="63483" y2="56391"/>
                        <a14:backgroundMark x1="60674" y1="9774" x2="60674" y2="9774"/>
                        <a14:backgroundMark x1="67978" y1="9774" x2="67978" y2="97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50" y="4226844"/>
            <a:ext cx="739816" cy="55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224106" y="5515685"/>
            <a:ext cx="504056" cy="55486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17932" y="5405676"/>
            <a:ext cx="513548" cy="55486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63133" y="4514837"/>
            <a:ext cx="504056" cy="55486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94278" y="5550842"/>
            <a:ext cx="504056" cy="55486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39482" y="5437955"/>
            <a:ext cx="504056" cy="55486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88601" y="5384165"/>
            <a:ext cx="504056" cy="55486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38351" y="5951813"/>
            <a:ext cx="1008332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43056">
              <a:lnSpc>
                <a:spcPts val="2900"/>
              </a:lnSpc>
              <a:spcBef>
                <a:spcPct val="0"/>
              </a:spcBef>
            </a:pPr>
            <a:r>
              <a:rPr lang="ru-RU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 </a:t>
            </a:r>
            <a:endParaRPr lang="ru-RU" sz="1400" b="1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957637" y="5958212"/>
            <a:ext cx="1008332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43056">
              <a:lnSpc>
                <a:spcPts val="2900"/>
              </a:lnSpc>
              <a:spcBef>
                <a:spcPct val="0"/>
              </a:spcBef>
            </a:pPr>
            <a:r>
              <a:rPr lang="ru-RU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 </a:t>
            </a:r>
            <a:endParaRPr lang="ru-RU" sz="1400" b="1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8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468263"/>
            <a:ext cx="8561139" cy="144016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200" dirty="0" smtClean="0"/>
              <a:t>Тенденция повышения эффективности выездного контроля в </a:t>
            </a:r>
            <a:r>
              <a:rPr lang="ru-RU" sz="3200" dirty="0" err="1" smtClean="0"/>
              <a:t>янао</a:t>
            </a:r>
            <a:r>
              <a:rPr lang="ru-RU" sz="3200" dirty="0" smtClean="0"/>
              <a:t> за последние годы 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42915031"/>
              </p:ext>
            </p:extLst>
          </p:nvPr>
        </p:nvGraphicFramePr>
        <p:xfrm>
          <a:off x="522164" y="2124447"/>
          <a:ext cx="9217165" cy="5112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61553737"/>
              </p:ext>
            </p:extLst>
          </p:nvPr>
        </p:nvGraphicFramePr>
        <p:xfrm>
          <a:off x="522164" y="1260351"/>
          <a:ext cx="828092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449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Прямая соединительная линия 77"/>
          <p:cNvCxnSpPr/>
          <p:nvPr/>
        </p:nvCxnSpPr>
        <p:spPr>
          <a:xfrm>
            <a:off x="1432659" y="2246982"/>
            <a:ext cx="2181" cy="1342777"/>
          </a:xfrm>
          <a:prstGeom prst="line">
            <a:avLst/>
          </a:prstGeom>
          <a:ln w="44450" cap="rnd" cmpd="tri">
            <a:solidFill>
              <a:srgbClr val="4AAAD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696442" y="1985926"/>
            <a:ext cx="0" cy="2519746"/>
          </a:xfrm>
          <a:prstGeom prst="line">
            <a:avLst/>
          </a:prstGeom>
          <a:ln w="50800">
            <a:solidFill>
              <a:srgbClr val="4AA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26420" y="1548383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AAD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Отделы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AAD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предпроверочного анализа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32700" y="1595239"/>
            <a:ext cx="2282552" cy="199452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Отделы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ыездного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контроля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188" y="705991"/>
            <a:ext cx="9145016" cy="9144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5AA9"/>
                </a:solidFill>
                <a:ea typeface="+mj-ea"/>
                <a:cs typeface="+mj-cs"/>
              </a:rPr>
              <a:t>ПОРЯДОК ВЗАИМОДЕЙСТВИЯ ОТДЕЛОВ ПРИ ПЛАНИРОВАНИИ И ПРОВЕДЕНИИ ВЫЕЗДНЫХ НАЛОГОВЫХ ПРОВЕРОК</a:t>
            </a:r>
            <a:endParaRPr lang="ru-RU" sz="2400" b="1" noProof="0" dirty="0" smtClean="0">
              <a:solidFill>
                <a:srgbClr val="005AA9"/>
              </a:solidFill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8267" y="2293615"/>
            <a:ext cx="5112567" cy="187220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 Сбор и анализ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информации о налогоплательщиках (внутренние и внешние источники)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noProof="0" dirty="0" smtClean="0">
                <a:latin typeface="+mj-lt"/>
                <a:ea typeface="+mj-ea"/>
                <a:cs typeface="+mj-cs"/>
              </a:rPr>
              <a:t>   Установление рисков налоговых правонарушений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 Ранжирование рисков по степени значимости</a:t>
            </a:r>
            <a:endParaRPr kumimoji="0" lang="ru-RU" sz="1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6028" y="2346970"/>
            <a:ext cx="3575248" cy="28803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1339404" y="2488381"/>
            <a:ext cx="190872" cy="144016"/>
          </a:xfrm>
          <a:prstGeom prst="chevron">
            <a:avLst/>
          </a:prstGeom>
          <a:solidFill>
            <a:schemeClr val="bg1"/>
          </a:solidFill>
          <a:ln>
            <a:solidFill>
              <a:srgbClr val="4A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1339404" y="3029545"/>
            <a:ext cx="190872" cy="144016"/>
          </a:xfrm>
          <a:prstGeom prst="chevron">
            <a:avLst/>
          </a:prstGeom>
          <a:solidFill>
            <a:schemeClr val="bg1"/>
          </a:solidFill>
          <a:ln>
            <a:solidFill>
              <a:srgbClr val="4A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1339404" y="3589759"/>
            <a:ext cx="190872" cy="144016"/>
          </a:xfrm>
          <a:prstGeom prst="chevron">
            <a:avLst/>
          </a:prstGeom>
          <a:solidFill>
            <a:schemeClr val="bg1"/>
          </a:solidFill>
          <a:ln>
            <a:solidFill>
              <a:srgbClr val="4A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188" y="4525863"/>
            <a:ext cx="3002632" cy="122413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+mj-lt"/>
                <a:ea typeface="+mj-ea"/>
                <a:cs typeface="+mj-cs"/>
              </a:rPr>
              <a:t>Организация и проведение комиссий по легализации налоговых обязательств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+mj-lt"/>
                <a:ea typeface="+mj-ea"/>
                <a:cs typeface="+mj-cs"/>
              </a:rPr>
              <a:t>с приглашением налогоплательщиков</a:t>
            </a:r>
            <a:endParaRPr kumimoji="0" lang="ru-RU" sz="16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4552" y="4566409"/>
            <a:ext cx="4092853" cy="15607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+mj-lt"/>
                <a:ea typeface="+mj-ea"/>
                <a:cs typeface="+mj-cs"/>
              </a:rPr>
              <a:t>Подготовка заключения о проведении ВНП в отношении налогоплательщиков, применяющих схемы уклонения от уплаты налогов</a:t>
            </a:r>
            <a:endParaRPr kumimoji="0" lang="ru-RU" sz="16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8187" y="6470079"/>
            <a:ext cx="3002633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+mj-lt"/>
                <a:ea typeface="+mj-ea"/>
                <a:cs typeface="+mj-cs"/>
              </a:rPr>
              <a:t>Добровольное уточнение налоговых обязательств</a:t>
            </a:r>
            <a:endParaRPr kumimoji="0" lang="ru-RU" sz="16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265449" y="1836192"/>
            <a:ext cx="338782" cy="338782"/>
          </a:xfrm>
          <a:prstGeom prst="ellipse">
            <a:avLst/>
          </a:prstGeom>
          <a:solidFill>
            <a:schemeClr val="bg1">
              <a:alpha val="75000"/>
            </a:schemeClr>
          </a:solidFill>
          <a:ln w="50800">
            <a:solidFill>
              <a:srgbClr val="4A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82824" y="4525329"/>
            <a:ext cx="227236" cy="227236"/>
          </a:xfrm>
          <a:prstGeom prst="ellipse">
            <a:avLst/>
          </a:prstGeom>
          <a:solidFill>
            <a:srgbClr val="FFC000">
              <a:alpha val="75000"/>
            </a:srgbClr>
          </a:solidFill>
          <a:ln w="50800">
            <a:solidFill>
              <a:srgbClr val="4A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900931" y="4563217"/>
            <a:ext cx="227236" cy="227236"/>
          </a:xfrm>
          <a:prstGeom prst="ellipse">
            <a:avLst/>
          </a:prstGeom>
          <a:solidFill>
            <a:srgbClr val="FF0000">
              <a:alpha val="75000"/>
            </a:srgbClr>
          </a:solidFill>
          <a:ln w="50800">
            <a:solidFill>
              <a:srgbClr val="4A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82824" y="6680497"/>
            <a:ext cx="227236" cy="227236"/>
          </a:xfrm>
          <a:prstGeom prst="ellipse">
            <a:avLst/>
          </a:prstGeom>
          <a:solidFill>
            <a:srgbClr val="92D050">
              <a:alpha val="75000"/>
            </a:srgbClr>
          </a:solidFill>
          <a:ln w="50800">
            <a:solidFill>
              <a:srgbClr val="4AA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>
            <a:stCxn id="25" idx="2"/>
          </p:cNvCxnSpPr>
          <p:nvPr/>
        </p:nvCxnSpPr>
        <p:spPr>
          <a:xfrm flipH="1">
            <a:off x="696442" y="2005583"/>
            <a:ext cx="569007" cy="0"/>
          </a:xfrm>
          <a:prstGeom prst="line">
            <a:avLst/>
          </a:prstGeom>
          <a:ln w="50800">
            <a:solidFill>
              <a:srgbClr val="4AA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8" idx="0"/>
            <a:endCxn id="26" idx="4"/>
          </p:cNvCxnSpPr>
          <p:nvPr/>
        </p:nvCxnSpPr>
        <p:spPr>
          <a:xfrm flipV="1">
            <a:off x="696442" y="4752565"/>
            <a:ext cx="0" cy="1927932"/>
          </a:xfrm>
          <a:prstGeom prst="line">
            <a:avLst/>
          </a:prstGeom>
          <a:ln w="50800">
            <a:solidFill>
              <a:srgbClr val="4AA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96442" y="4203177"/>
            <a:ext cx="3318107" cy="35727"/>
          </a:xfrm>
          <a:prstGeom prst="line">
            <a:avLst/>
          </a:prstGeom>
          <a:ln w="50800">
            <a:solidFill>
              <a:srgbClr val="4AA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014550" y="4203177"/>
            <a:ext cx="1" cy="360040"/>
          </a:xfrm>
          <a:prstGeom prst="line">
            <a:avLst/>
          </a:prstGeom>
          <a:ln w="50800">
            <a:solidFill>
              <a:srgbClr val="4AA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4014551" y="4790453"/>
            <a:ext cx="1" cy="1238936"/>
          </a:xfrm>
          <a:prstGeom prst="line">
            <a:avLst/>
          </a:prstGeom>
          <a:ln w="50800">
            <a:solidFill>
              <a:srgbClr val="4AA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984859" y="6022371"/>
            <a:ext cx="4092856" cy="14035"/>
          </a:xfrm>
          <a:prstGeom prst="line">
            <a:avLst/>
          </a:prstGeom>
          <a:ln w="50800">
            <a:solidFill>
              <a:srgbClr val="4AA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8017689" y="2245035"/>
            <a:ext cx="15011" cy="3841576"/>
          </a:xfrm>
          <a:prstGeom prst="line">
            <a:avLst/>
          </a:prstGeom>
          <a:ln w="50800">
            <a:solidFill>
              <a:srgbClr val="4AA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30" idx="2"/>
          </p:cNvCxnSpPr>
          <p:nvPr/>
        </p:nvCxnSpPr>
        <p:spPr>
          <a:xfrm flipH="1">
            <a:off x="7987790" y="2243857"/>
            <a:ext cx="239230" cy="0"/>
          </a:xfrm>
          <a:prstGeom prst="line">
            <a:avLst/>
          </a:prstGeom>
          <a:ln w="50800">
            <a:solidFill>
              <a:srgbClr val="4AA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businessman3.png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1987833" y="5801022"/>
            <a:ext cx="741065" cy="741065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businessman.png"/>
          <p:cNvPicPr/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1386260" y="5801021"/>
            <a:ext cx="720080" cy="666911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homework.png"/>
          <p:cNvPicPr/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19887" y="4107558"/>
            <a:ext cx="573917" cy="573917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Овал 29"/>
          <p:cNvSpPr/>
          <p:nvPr/>
        </p:nvSpPr>
        <p:spPr>
          <a:xfrm>
            <a:off x="8227020" y="2074466"/>
            <a:ext cx="338782" cy="338782"/>
          </a:xfrm>
          <a:prstGeom prst="ellipse">
            <a:avLst/>
          </a:prstGeom>
          <a:solidFill>
            <a:schemeClr val="bg1">
              <a:alpha val="75000"/>
            </a:schemeClr>
          </a:solidFill>
          <a:ln w="508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49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5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06223" y="1671655"/>
            <a:ext cx="176794" cy="38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7510" tIns="43755" rIns="87510" bIns="4375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956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71544" y="1791654"/>
            <a:ext cx="176794" cy="38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7510" tIns="43755" rIns="87510" bIns="4375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956"/>
          </a:p>
        </p:txBody>
      </p:sp>
      <p:sp>
        <p:nvSpPr>
          <p:cNvPr id="16" name="TextBox 15"/>
          <p:cNvSpPr txBox="1"/>
          <p:nvPr/>
        </p:nvSpPr>
        <p:spPr>
          <a:xfrm>
            <a:off x="5760144" y="4610166"/>
            <a:ext cx="4320480" cy="2909595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47127" y="4749692"/>
            <a:ext cx="4433497" cy="282770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/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Shape 130"/>
          <p:cNvSpPr txBox="1">
            <a:spLocks noGrp="1"/>
          </p:cNvSpPr>
          <p:nvPr>
            <p:ph type="title"/>
          </p:nvPr>
        </p:nvSpPr>
        <p:spPr>
          <a:xfrm>
            <a:off x="971543" y="324247"/>
            <a:ext cx="9676675" cy="88852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504F53"/>
                </a:solidFill>
                <a:latin typeface="Trebuchet MS"/>
                <a:ea typeface="Trebuchet MS"/>
                <a:cs typeface="Trebuchet MS"/>
                <a:sym typeface="Trebuchet MS"/>
              </a:rPr>
              <a:t>Основные источники информации для выявления рисков</a:t>
            </a:r>
            <a:endParaRPr lang="en" sz="2400" dirty="0">
              <a:solidFill>
                <a:srgbClr val="504F5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" name="Shape 122"/>
          <p:cNvSpPr/>
          <p:nvPr/>
        </p:nvSpPr>
        <p:spPr>
          <a:xfrm>
            <a:off x="6974270" y="1512448"/>
            <a:ext cx="113017" cy="609938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" y="900311"/>
            <a:ext cx="9234665" cy="6352524"/>
          </a:xfrm>
          <a:prstGeom prst="rect">
            <a:avLst/>
          </a:prstGeom>
        </p:spPr>
      </p:pic>
      <p:sp>
        <p:nvSpPr>
          <p:cNvPr id="21" name="Номер слайда 24"/>
          <p:cNvSpPr txBox="1">
            <a:spLocks/>
          </p:cNvSpPr>
          <p:nvPr/>
        </p:nvSpPr>
        <p:spPr>
          <a:xfrm>
            <a:off x="10358680" y="6852193"/>
            <a:ext cx="602728" cy="80128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104085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425" algn="l" defTabSz="104085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0850" algn="l" defTabSz="104085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1275" algn="l" defTabSz="104085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1701" algn="l" defTabSz="104085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2123" algn="l" defTabSz="104085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2551" algn="l" defTabSz="104085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2974" algn="l" defTabSz="104085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3396" algn="l" defTabSz="104085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6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8189" y="1548383"/>
            <a:ext cx="9217024" cy="5547755"/>
          </a:xfrm>
        </p:spPr>
        <p:txBody>
          <a:bodyPr>
            <a:normAutofit fontScale="92500" lnSpcReduction="10000"/>
          </a:bodyPr>
          <a:lstStyle/>
          <a:p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ст. 159 УК </a:t>
            </a:r>
            <a:r>
              <a:rPr lang="ru-RU" sz="2000" dirty="0" smtClean="0"/>
              <a:t>Мошенничество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ст. 172 УК</a:t>
            </a:r>
            <a:r>
              <a:rPr lang="ru-RU" sz="2000" dirty="0" smtClean="0"/>
              <a:t> Незаконная банковская деятельность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ст. 173.1 УК</a:t>
            </a:r>
            <a:r>
              <a:rPr lang="ru-RU" sz="2000" dirty="0" smtClean="0"/>
              <a:t> </a:t>
            </a:r>
            <a:r>
              <a:rPr lang="ru-RU" sz="2000" dirty="0"/>
              <a:t>Незаконное образование (создание, реорганизация) юридического лица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ст. 173.2 УК </a:t>
            </a:r>
            <a:r>
              <a:rPr lang="ru-RU" sz="2000" dirty="0"/>
              <a:t>Незаконное использование документов для образования (создания, реорганизации) юридического </a:t>
            </a:r>
            <a:r>
              <a:rPr lang="ru-RU" sz="2000" dirty="0" smtClean="0"/>
              <a:t>лица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ст. 174 УК </a:t>
            </a:r>
            <a:r>
              <a:rPr lang="ru-RU" sz="2000" dirty="0" smtClean="0"/>
              <a:t>Легализация </a:t>
            </a:r>
            <a:r>
              <a:rPr lang="ru-RU" sz="2000" dirty="0"/>
              <a:t>(отмывание) денежных средств или иного имущества, приобретенных другими лицами преступным </a:t>
            </a:r>
            <a:r>
              <a:rPr lang="ru-RU" sz="2000" dirty="0" smtClean="0"/>
              <a:t>путем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ст. 195 УК </a:t>
            </a:r>
            <a:r>
              <a:rPr lang="ru-RU" sz="2000" dirty="0" smtClean="0"/>
              <a:t>Неправомерные действия при банкротстве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ст. 196 УК </a:t>
            </a:r>
            <a:r>
              <a:rPr lang="ru-RU" sz="2000" dirty="0"/>
              <a:t>П</a:t>
            </a:r>
            <a:r>
              <a:rPr lang="ru-RU" sz="2000" dirty="0" smtClean="0"/>
              <a:t>реднамеренное банкротство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ст. 198-199 УК </a:t>
            </a:r>
            <a:r>
              <a:rPr lang="ru-RU" sz="2000" dirty="0" smtClean="0"/>
              <a:t>Уклонение от уплаты налогов, сборов, страховых взносов ФЛ и организацией, соответственно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ст. 199.1 УК</a:t>
            </a:r>
            <a:r>
              <a:rPr lang="ru-RU" sz="2000" dirty="0" smtClean="0"/>
              <a:t> Неисполнения обязанностей налогового агента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ст. 199.2 УК </a:t>
            </a:r>
            <a:r>
              <a:rPr lang="ru-RU" sz="2000" dirty="0" smtClean="0"/>
              <a:t>Сокрытие денежных средств либо имущества, за счет которых должно производиться взыскание налогов, сборов, страховых взносов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ст. 199.3-199.4 УК </a:t>
            </a:r>
            <a:r>
              <a:rPr lang="ru-RU" sz="2000" dirty="0" smtClean="0"/>
              <a:t>Уклонение страхователя – ФЛ либо организации, соответственно, от уплаты страховых взносов </a:t>
            </a:r>
            <a:endParaRPr lang="ru-RU" sz="2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66"/>
            <a:ext cx="8580438" cy="63587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составы преступлений в сфере экономической деятельности, выявляемые налоговыми органами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1195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6" name="Объект 3"/>
          <p:cNvSpPr>
            <a:spLocks noGrp="1"/>
          </p:cNvSpPr>
          <p:nvPr>
            <p:ph type="title"/>
          </p:nvPr>
        </p:nvSpPr>
        <p:spPr>
          <a:xfrm>
            <a:off x="962024" y="552450"/>
            <a:ext cx="9065195" cy="64690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ПРИКАЗ ФНС России от </a:t>
            </a:r>
            <a:r>
              <a:rPr lang="ru-RU" sz="3600" dirty="0"/>
              <a:t>30 мая 2007 г. </a:t>
            </a:r>
            <a:r>
              <a:rPr lang="ru-RU" sz="3600" dirty="0" smtClean="0"/>
              <a:t>№ММ-3-06/333</a:t>
            </a:r>
            <a:r>
              <a:rPr lang="ru-RU" sz="3600" dirty="0"/>
              <a:t>@ </a:t>
            </a:r>
            <a:r>
              <a:rPr lang="ru-RU" sz="3600" dirty="0" smtClean="0"/>
              <a:t>«ОБ </a:t>
            </a:r>
            <a:r>
              <a:rPr lang="ru-RU" sz="3600" dirty="0"/>
              <a:t>УТВЕРЖДЕНИИ КОНЦЕПЦИИ СИСТЕМЫ ПЛАНИРОВАНИЯ ВЫЕЗДНЫХ НАЛОГОВЫХ </a:t>
            </a:r>
            <a:r>
              <a:rPr lang="ru-RU" sz="3600" dirty="0" smtClean="0"/>
              <a:t>ПРОВЕРОК»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107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3" y="2907320"/>
            <a:ext cx="10693399" cy="2540549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cs typeface="Arial" pitchFamily="34" charset="0"/>
              </a:rPr>
              <a:t/>
            </a:r>
            <a:br>
              <a:rPr lang="ru-RU" sz="3200" dirty="0">
                <a:cs typeface="Arial" pitchFamily="34" charset="0"/>
              </a:rPr>
            </a:br>
            <a:r>
              <a:rPr lang="ru-RU" sz="3200" dirty="0">
                <a:cs typeface="Arial" pitchFamily="34" charset="0"/>
              </a:rPr>
              <a:t/>
            </a:r>
            <a:br>
              <a:rPr lang="ru-RU" sz="3200" dirty="0">
                <a:cs typeface="Arial" pitchFamily="34" charset="0"/>
              </a:rPr>
            </a:br>
            <a:r>
              <a:rPr lang="ru-RU" sz="2700" cap="all" dirty="0">
                <a:latin typeface="Trebuchet MS" pitchFamily="34" charset="0"/>
                <a:cs typeface="Arial" pitchFamily="34" charset="0"/>
              </a:rPr>
              <a:t>спасибо за внимание!</a:t>
            </a:r>
            <a:r>
              <a:rPr lang="ru-RU" sz="3200" dirty="0">
                <a:latin typeface="Trebuchet MS" pitchFamily="34" charset="0"/>
                <a:cs typeface="Calibri" pitchFamily="34" charset="0"/>
              </a:rPr>
              <a:t/>
            </a:r>
            <a:br>
              <a:rPr lang="ru-RU" sz="3200" dirty="0">
                <a:latin typeface="Trebuchet MS" pitchFamily="34" charset="0"/>
                <a:cs typeface="Calibri" pitchFamily="34" charset="0"/>
              </a:rPr>
            </a:br>
            <a:r>
              <a:rPr lang="ru-RU" sz="3200" dirty="0">
                <a:latin typeface="Trebuchet MS" pitchFamily="34" charset="0"/>
                <a:cs typeface="Arial" pitchFamily="34" charset="0"/>
              </a:rPr>
              <a:t/>
            </a:r>
            <a:br>
              <a:rPr lang="ru-RU" sz="3200" dirty="0">
                <a:latin typeface="Trebuchet MS" pitchFamily="34" charset="0"/>
                <a:cs typeface="Arial" pitchFamily="34" charset="0"/>
              </a:rPr>
            </a:br>
            <a:endParaRPr lang="ru-RU" sz="3200" dirty="0"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5215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37671</TotalTime>
  <Words>517</Words>
  <Application>Microsoft Office PowerPoint</Application>
  <PresentationFormat>Произвольный</PresentationFormat>
  <Paragraphs>89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Present_FNS2012_A4</vt:lpstr>
      <vt:lpstr>Выявление и пресечение нарушений в налоговой сфере. Взаимодействие УФНС России по Ямало-Ненецкому округу со Следственным управлением Следственного комитета Российской Федерации по Ямало-Ненецкому автономному округу.   Начальник контрольного отдела УФНС России по Ямало-Ненецкому автономному округу Соснина Марина Васильевна</vt:lpstr>
      <vt:lpstr>Презентация PowerPoint</vt:lpstr>
      <vt:lpstr>Презентация PowerPoint</vt:lpstr>
      <vt:lpstr>Тенденция повышения эффективности выездного контроля в янао за последние годы </vt:lpstr>
      <vt:lpstr>Презентация PowerPoint</vt:lpstr>
      <vt:lpstr>Основные источники информации для выявления рисков</vt:lpstr>
      <vt:lpstr>Основные составы преступлений в сфере экономической деятельности, выявляемые налоговыми органами</vt:lpstr>
      <vt:lpstr>ПРИКАЗ ФНС России от 30 мая 2007 г. №ММ-3-06/333@ «ОБ УТВЕРЖДЕНИИ КОНЦЕПЦИИ СИСТЕМЫ ПЛАНИРОВАНИЯ ВЫЕЗДНЫХ НАЛОГОВЫХ ПРОВЕРОК» </vt:lpstr>
      <vt:lpstr>  спасибо за внимание!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Соснина Марина Васильевна</cp:lastModifiedBy>
  <cp:revision>589</cp:revision>
  <cp:lastPrinted>2018-06-06T05:08:39Z</cp:lastPrinted>
  <dcterms:created xsi:type="dcterms:W3CDTF">2013-03-01T11:19:43Z</dcterms:created>
  <dcterms:modified xsi:type="dcterms:W3CDTF">2019-02-28T06:48:29Z</dcterms:modified>
</cp:coreProperties>
</file>